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70" r:id="rId4"/>
    <p:sldId id="260" r:id="rId5"/>
    <p:sldId id="271" r:id="rId6"/>
    <p:sldId id="266" r:id="rId7"/>
    <p:sldId id="268" r:id="rId8"/>
    <p:sldId id="263" r:id="rId9"/>
    <p:sldId id="264" r:id="rId10"/>
    <p:sldId id="262" r:id="rId11"/>
    <p:sldId id="272" r:id="rId12"/>
    <p:sldId id="273" r:id="rId13"/>
    <p:sldId id="276" r:id="rId14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6482" autoAdjust="0"/>
  </p:normalViewPr>
  <p:slideViewPr>
    <p:cSldViewPr snapToGrid="0">
      <p:cViewPr varScale="1">
        <p:scale>
          <a:sx n="79" d="100"/>
          <a:sy n="79" d="100"/>
        </p:scale>
        <p:origin x="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F976C50-7C7F-4440-AC12-843CA0BAF961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7CF320-1A9C-400D-9DDA-C78ED5B596B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6467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4004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1937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09956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0C5792-CC67-4DA0-8537-5A1A139F8159}" type="slidenum">
              <a:rPr lang="sv-SE" altLang="sv-SE"/>
              <a:pPr eaLnBrk="1" hangingPunct="1"/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17883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830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265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5083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323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4064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8129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26956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0036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F320-1A9C-400D-9DDA-C78ED5B596B9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9596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6EF7-D166-46FC-A319-3E3AE8E3D44F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31C12-8439-414E-A876-5AF1681DD88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616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801D-69EA-49C1-82BA-16051734A1EE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7863-0270-44D4-B603-241DE6ACD32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0157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A954-3B1A-4EC2-951A-5606CE6B7925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A5311-6271-4764-AA72-8B0D7B80809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4706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7478-2BC1-4072-A034-E7B9F0F42748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D28F3-76DC-4C54-92C7-C866FCEC689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3381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BD91-B7A6-4677-8CCA-89DC4292C5AA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5EC9-8FEA-49F4-9FC3-4D8E50962CB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7709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8F26-7666-476F-ACC7-37DC8AE227E0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2A67-4FFB-4ECC-B916-8ACBE1D793F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8178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B7F8-1A1D-4F51-B3F7-1EEAE57C1308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B71B9-9780-4996-9ACA-598975442A2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909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2060-3140-48A0-B59E-CD6BBD619CD6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BA475-C5BE-466C-B5E9-42469541DA2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9820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A7D4-A05E-4A59-82A9-A9738B4446E1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534BF-509B-4EDD-B640-B3F1C63F0B0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9838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333B-9063-4F99-BE74-0F6D88FB859B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314C9-C2EC-4EAB-9A01-EC4644DAB94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7659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6638-0714-4D91-A426-20E0236AB1B2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8421B-6D40-430D-BB39-5A79985379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4741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1E939-6C15-47CA-8CB4-79B2FAFC2F1F}" type="datetimeFigureOut">
              <a:rPr lang="sv-SE"/>
              <a:pPr>
                <a:defRPr/>
              </a:pPr>
              <a:t>2015-03-10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17DF7A-FD1D-4CB3-A165-13C02BCA171C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9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2053" name="Picture 5" descr="FHT Logoty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34963"/>
            <a:ext cx="472050" cy="64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43"/>
          <p:cNvSpPr txBox="1">
            <a:spLocks noChangeArrowheads="1"/>
          </p:cNvSpPr>
          <p:nvPr/>
        </p:nvSpPr>
        <p:spPr bwMode="auto">
          <a:xfrm>
            <a:off x="3992050" y="524668"/>
            <a:ext cx="3756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600" b="1" dirty="0">
                <a:latin typeface="Arial Rounded MT Bold" pitchFamily="34" charset="0"/>
              </a:rPr>
              <a:t>Försvarets Historiska Telesamlingar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600" b="1" dirty="0">
                <a:latin typeface="Arial Rounded MT Bold" pitchFamily="34" charset="0"/>
              </a:rPr>
              <a:t>Flygvapnet</a:t>
            </a:r>
          </a:p>
        </p:txBody>
      </p:sp>
      <p:sp>
        <p:nvSpPr>
          <p:cNvPr id="2055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2056" name="Text Box 56"/>
          <p:cNvSpPr txBox="1">
            <a:spLocks noChangeArrowheads="1"/>
          </p:cNvSpPr>
          <p:nvPr/>
        </p:nvSpPr>
        <p:spPr bwMode="auto">
          <a:xfrm>
            <a:off x="5381625" y="241300"/>
            <a:ext cx="1512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2015-02-13</a:t>
            </a:r>
          </a:p>
        </p:txBody>
      </p:sp>
      <p:sp>
        <p:nvSpPr>
          <p:cNvPr id="2057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8" name="Picture 62" descr="fht_logo_fly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1" y="334963"/>
            <a:ext cx="832179" cy="64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4337183" y="1612901"/>
            <a:ext cx="4392613" cy="4432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2400" dirty="0"/>
              <a:t>Bakgrund/uppgift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altLang="sv-SE" sz="2400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2400" dirty="0"/>
              <a:t>Organisation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altLang="sv-SE" sz="2400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2400" dirty="0"/>
              <a:t>Arbetssätt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altLang="sv-SE" sz="2400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2400" dirty="0"/>
              <a:t>Dokumentation och hemsida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altLang="sv-SE" sz="2400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2400" dirty="0"/>
              <a:t>Sekretess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altLang="sv-SE" sz="2400" dirty="0"/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altLang="sv-SE" sz="2400" dirty="0"/>
              <a:t>Medarbetare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altLang="sv-SE" dirty="0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2293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12295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6" name="Text Box 67"/>
          <p:cNvSpPr txBox="1">
            <a:spLocks noChangeArrowheads="1"/>
          </p:cNvSpPr>
          <p:nvPr/>
        </p:nvSpPr>
        <p:spPr bwMode="auto">
          <a:xfrm>
            <a:off x="1242616" y="825904"/>
            <a:ext cx="9790906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rgbClr val="92D050"/>
                </a:solidFill>
                <a:latin typeface="Arial" panose="020B0604020202020204" pitchFamily="34" charset="0"/>
              </a:rPr>
              <a:t>Försvarsmuseer</a:t>
            </a:r>
            <a:endParaRPr lang="sv-SE" altLang="sv-SE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FHT</a:t>
            </a:r>
            <a:r>
              <a:rPr lang="sv-SE" altLang="sv-SE" sz="2000" dirty="0">
                <a:latin typeface="Arial" panose="020B0604020202020204" pitchFamily="34" charset="0"/>
              </a:rPr>
              <a:t>, Försvarets Historiska Telesamlingar styrs och leds av </a:t>
            </a:r>
            <a:r>
              <a:rPr lang="sv-SE" altLang="sv-SE" sz="2000" dirty="0" err="1">
                <a:latin typeface="Arial" panose="020B0604020202020204" pitchFamily="34" charset="0"/>
              </a:rPr>
              <a:t>Hkv</a:t>
            </a:r>
            <a:r>
              <a:rPr lang="sv-SE" altLang="sv-SE" sz="2000" dirty="0">
                <a:latin typeface="Arial" panose="020B0604020202020204" pitchFamily="34" charset="0"/>
              </a:rPr>
              <a:t> respektive </a:t>
            </a:r>
            <a:r>
              <a:rPr lang="sv-SE" altLang="sv-SE" sz="2000" dirty="0" smtClean="0">
                <a:latin typeface="Arial" panose="020B0604020202020204" pitchFamily="34" charset="0"/>
              </a:rPr>
              <a:t>FMV.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2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SFHM</a:t>
            </a:r>
            <a:r>
              <a:rPr lang="sv-SE" altLang="sv-SE" sz="2000" dirty="0">
                <a:latin typeface="Arial" panose="020B0604020202020204" pitchFamily="34" charset="0"/>
              </a:rPr>
              <a:t>, Statens försvarshistoriska museers uppdrag är att främja kunskapen om det svenska försvaret genom tiderna och om försvarets roll </a:t>
            </a:r>
            <a:r>
              <a:rPr lang="sv-SE" altLang="sv-SE" sz="2000" dirty="0" smtClean="0">
                <a:latin typeface="Arial" panose="020B0604020202020204" pitchFamily="34" charset="0"/>
              </a:rPr>
              <a:t>i samhällsutvecklingen</a:t>
            </a:r>
            <a:r>
              <a:rPr lang="sv-SE" altLang="sv-SE" sz="2000" dirty="0">
                <a:latin typeface="Arial" panose="020B0604020202020204" pitchFamily="34" charset="0"/>
              </a:rPr>
              <a:t>. 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 smtClean="0">
                <a:latin typeface="Arial" panose="020B0604020202020204" pitchFamily="34" charset="0"/>
              </a:rPr>
              <a:t/>
            </a:r>
            <a:br>
              <a:rPr lang="sv-SE" altLang="sv-SE" sz="2000" dirty="0" smtClean="0">
                <a:latin typeface="Arial" panose="020B0604020202020204" pitchFamily="34" charset="0"/>
              </a:rPr>
            </a:br>
            <a:r>
              <a:rPr lang="sv-SE" altLang="sv-SE" sz="2000" dirty="0" smtClean="0">
                <a:latin typeface="Arial" panose="020B0604020202020204" pitchFamily="34" charset="0"/>
              </a:rPr>
              <a:t>I </a:t>
            </a:r>
            <a:r>
              <a:rPr lang="sv-SE" altLang="sv-SE" sz="2000" dirty="0">
                <a:latin typeface="Arial" panose="020B0604020202020204" pitchFamily="34" charset="0"/>
              </a:rPr>
              <a:t>myndighetens verksamhet ingår Flygvapenmuseum i Linköping och Armémuseum samt Sveriges Militärhistoriska Arv (</a:t>
            </a:r>
            <a:r>
              <a:rPr lang="sv-SE" altLang="sv-SE" sz="2000" dirty="0">
                <a:solidFill>
                  <a:srgbClr val="FF0000"/>
                </a:solidFill>
                <a:latin typeface="Arial" panose="020B0604020202020204" pitchFamily="34" charset="0"/>
              </a:rPr>
              <a:t>SMHA</a:t>
            </a:r>
            <a:r>
              <a:rPr lang="sv-SE" altLang="sv-SE" sz="2000" dirty="0">
                <a:latin typeface="Arial" panose="020B0604020202020204" pitchFamily="34" charset="0"/>
              </a:rPr>
              <a:t>) kansli i Stockholm.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 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Verksamhetsuppdraget styrs genom regeringens beslut om instruktion för myndigheten (förordning) och det årliga beslutet om regleringsbrev som anger prioriteringar och finansiella ramar.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 smtClean="0">
                <a:latin typeface="Arial" panose="020B0604020202020204" pitchFamily="34" charset="0"/>
              </a:rPr>
              <a:t/>
            </a:r>
            <a:br>
              <a:rPr lang="sv-SE" altLang="sv-SE" sz="2000" dirty="0" smtClean="0">
                <a:latin typeface="Arial" panose="020B0604020202020204" pitchFamily="34" charset="0"/>
              </a:rPr>
            </a:br>
            <a:r>
              <a:rPr lang="sv-SE" altLang="sv-SE" sz="2000" dirty="0" smtClean="0">
                <a:latin typeface="Arial" panose="020B0604020202020204" pitchFamily="34" charset="0"/>
              </a:rPr>
              <a:t>För </a:t>
            </a:r>
            <a:r>
              <a:rPr lang="sv-SE" altLang="sv-SE" sz="2000" dirty="0">
                <a:latin typeface="Arial" panose="020B0604020202020204" pitchFamily="34" charset="0"/>
              </a:rPr>
              <a:t>2015 fördelar SFHM 128 831 </a:t>
            </a:r>
            <a:r>
              <a:rPr lang="sv-SE" altLang="sv-SE" sz="2000" dirty="0" err="1">
                <a:latin typeface="Arial" panose="020B0604020202020204" pitchFamily="34" charset="0"/>
              </a:rPr>
              <a:t>Kkr</a:t>
            </a:r>
            <a:r>
              <a:rPr lang="sv-SE" altLang="sv-SE" sz="2000" dirty="0">
                <a:latin typeface="Arial" panose="020B0604020202020204" pitchFamily="34" charset="0"/>
              </a:rPr>
              <a:t> till sina museer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2000" dirty="0"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9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3317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13319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0" name="Text Box 67"/>
          <p:cNvSpPr txBox="1">
            <a:spLocks noChangeArrowheads="1"/>
          </p:cNvSpPr>
          <p:nvPr/>
        </p:nvSpPr>
        <p:spPr bwMode="auto">
          <a:xfrm>
            <a:off x="1471613" y="962687"/>
            <a:ext cx="1000229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 smtClean="0">
                <a:solidFill>
                  <a:srgbClr val="92D050"/>
                </a:solidFill>
                <a:latin typeface="Arial" panose="020B0604020202020204" pitchFamily="34" charset="0"/>
              </a:rPr>
              <a:t>Försvarsmuseer (forts.)</a:t>
            </a:r>
            <a:endParaRPr lang="sv-SE" altLang="sv-SE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SMHA</a:t>
            </a:r>
            <a:r>
              <a:rPr lang="sv-SE" altLang="sv-SE" sz="2000" dirty="0">
                <a:latin typeface="Arial" panose="020B0604020202020204" pitchFamily="34" charset="0"/>
              </a:rPr>
              <a:t>, Sveriges militärhistoriska arv är ett nätverk bestående av 22 statliga och statligt stödda </a:t>
            </a:r>
            <a:r>
              <a:rPr lang="sv-SE" altLang="sv-SE" sz="2000" dirty="0" smtClean="0">
                <a:latin typeface="Arial" panose="020B0604020202020204" pitchFamily="34" charset="0"/>
              </a:rPr>
              <a:t>museer</a:t>
            </a:r>
            <a:r>
              <a:rPr lang="sv-SE" altLang="sv-SE" sz="2000" dirty="0">
                <a:latin typeface="Arial" panose="020B0604020202020204" pitchFamily="34" charset="0"/>
              </a:rPr>
              <a:t>. Statens försvarshistoriska </a:t>
            </a:r>
            <a:r>
              <a:rPr lang="sv-SE" altLang="sv-SE" sz="2000" dirty="0" smtClean="0">
                <a:latin typeface="Arial" panose="020B0604020202020204" pitchFamily="34" charset="0"/>
              </a:rPr>
              <a:t>museer </a:t>
            </a:r>
            <a:r>
              <a:rPr lang="sv-SE" altLang="sv-SE" sz="2000" dirty="0">
                <a:latin typeface="Arial" panose="020B0604020202020204" pitchFamily="34" charset="0"/>
              </a:rPr>
              <a:t>och Statens maritima </a:t>
            </a:r>
            <a:r>
              <a:rPr lang="sv-SE" altLang="sv-SE" sz="2000" dirty="0" smtClean="0">
                <a:latin typeface="Arial" panose="020B0604020202020204" pitchFamily="34" charset="0"/>
              </a:rPr>
              <a:t>museer </a:t>
            </a:r>
            <a:r>
              <a:rPr lang="sv-SE" altLang="sv-SE" sz="2000" dirty="0">
                <a:latin typeface="Arial" panose="020B0604020202020204" pitchFamily="34" charset="0"/>
              </a:rPr>
              <a:t>leder och stöder det gemensamma nätverket. </a:t>
            </a:r>
            <a:r>
              <a:rPr lang="sv-SE" altLang="sv-SE" sz="2000" dirty="0" smtClean="0">
                <a:latin typeface="Arial" panose="020B0604020202020204" pitchFamily="34" charset="0"/>
              </a:rPr>
              <a:t>Museerna </a:t>
            </a:r>
            <a:r>
              <a:rPr lang="sv-SE" altLang="sv-SE" sz="2000" dirty="0">
                <a:latin typeface="Arial" panose="020B0604020202020204" pitchFamily="34" charset="0"/>
              </a:rPr>
              <a:t>är spridda över hela landet och huvuddelen behandlar Sveriges försvar under det kalla kriget. Ett mindre antal är inriktade på äldre tider.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2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>
                <a:solidFill>
                  <a:srgbClr val="FF0000"/>
                </a:solidFill>
                <a:latin typeface="Arial" panose="020B0604020202020204" pitchFamily="34" charset="0"/>
              </a:rPr>
              <a:t>SMM</a:t>
            </a:r>
            <a:r>
              <a:rPr lang="sv-SE" altLang="sv-SE" sz="2000" dirty="0">
                <a:latin typeface="Arial" panose="020B0604020202020204" pitchFamily="34" charset="0"/>
              </a:rPr>
              <a:t>, Statens maritima </a:t>
            </a:r>
            <a:r>
              <a:rPr lang="sv-SE" altLang="sv-SE" sz="2000" dirty="0" err="1">
                <a:latin typeface="Arial" panose="020B0604020202020204" pitchFamily="34" charset="0"/>
              </a:rPr>
              <a:t>museér</a:t>
            </a:r>
            <a:r>
              <a:rPr lang="sv-SE" altLang="sv-SE" sz="2000" dirty="0">
                <a:latin typeface="Arial" panose="020B0604020202020204" pitchFamily="34" charset="0"/>
              </a:rPr>
              <a:t> är en myndighet som ansvarar för statliga </a:t>
            </a:r>
            <a:r>
              <a:rPr lang="sv-SE" altLang="sv-SE" sz="2000" dirty="0" smtClean="0">
                <a:latin typeface="Arial" panose="020B0604020202020204" pitchFamily="34" charset="0"/>
              </a:rPr>
              <a:t>museum </a:t>
            </a:r>
            <a:r>
              <a:rPr lang="sv-SE" altLang="sv-SE" sz="2000" dirty="0">
                <a:latin typeface="Arial" panose="020B0604020202020204" pitchFamily="34" charset="0"/>
              </a:rPr>
              <a:t>med maritim inriktning. </a:t>
            </a:r>
            <a:r>
              <a:rPr lang="sv-SE" altLang="sv-SE" sz="2000" dirty="0" smtClean="0">
                <a:latin typeface="Arial" panose="020B0604020202020204" pitchFamily="34" charset="0"/>
              </a:rPr>
              <a:t>Museerna </a:t>
            </a:r>
            <a:r>
              <a:rPr lang="sv-SE" altLang="sv-SE" sz="2000" dirty="0">
                <a:latin typeface="Arial" panose="020B0604020202020204" pitchFamily="34" charset="0"/>
              </a:rPr>
              <a:t>är Sjöhistoriska </a:t>
            </a:r>
            <a:r>
              <a:rPr lang="sv-SE" altLang="sv-SE" sz="2000" dirty="0" smtClean="0">
                <a:latin typeface="Arial" panose="020B0604020202020204" pitchFamily="34" charset="0"/>
              </a:rPr>
              <a:t>museet</a:t>
            </a:r>
            <a:r>
              <a:rPr lang="sv-SE" altLang="sv-SE" sz="2000" dirty="0">
                <a:latin typeface="Arial" panose="020B0604020202020204" pitchFamily="34" charset="0"/>
              </a:rPr>
              <a:t>, </a:t>
            </a:r>
            <a:r>
              <a:rPr lang="sv-SE" altLang="sv-SE" sz="2000" dirty="0" smtClean="0">
                <a:latin typeface="Arial" panose="020B0604020202020204" pitchFamily="34" charset="0"/>
              </a:rPr>
              <a:t>Vasamuseet </a:t>
            </a:r>
            <a:r>
              <a:rPr lang="sv-SE" altLang="sv-SE" sz="2000" dirty="0">
                <a:latin typeface="Arial" panose="020B0604020202020204" pitchFamily="34" charset="0"/>
              </a:rPr>
              <a:t>och Marinmuseum.</a:t>
            </a:r>
            <a:r>
              <a:rPr lang="sv-SE" altLang="sv-SE" sz="2000" b="1" dirty="0">
                <a:latin typeface="Arial" panose="020B0604020202020204" pitchFamily="34" charset="0"/>
              </a:rPr>
              <a:t>   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 smtClean="0">
                <a:latin typeface="Arial" panose="020B0604020202020204" pitchFamily="34" charset="0"/>
              </a:rPr>
              <a:t/>
            </a:r>
            <a:br>
              <a:rPr lang="sv-SE" altLang="sv-SE" sz="2000" dirty="0" smtClean="0">
                <a:latin typeface="Arial" panose="020B0604020202020204" pitchFamily="34" charset="0"/>
              </a:rPr>
            </a:br>
            <a:r>
              <a:rPr lang="sv-SE" altLang="sv-SE" sz="2000" dirty="0" smtClean="0">
                <a:latin typeface="Arial" panose="020B0604020202020204" pitchFamily="34" charset="0"/>
              </a:rPr>
              <a:t>Myndighetens</a:t>
            </a:r>
            <a:r>
              <a:rPr lang="sv-SE" altLang="sv-SE" sz="2000" dirty="0">
                <a:latin typeface="Arial" panose="020B0604020202020204" pitchFamily="34" charset="0"/>
              </a:rPr>
              <a:t> uppgift är att bevara och utveckla det maritima kulturarvet samt bygga upp kunskaperna om det</a:t>
            </a:r>
            <a:r>
              <a:rPr lang="sv-SE" altLang="sv-SE" sz="2000" dirty="0" smtClean="0">
                <a:latin typeface="Arial" panose="020B0604020202020204" pitchFamily="34" charset="0"/>
              </a:rPr>
              <a:t>.</a:t>
            </a:r>
            <a:endParaRPr lang="sv-SE" altLang="sv-SE" sz="2000" dirty="0"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14343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4" name="Text Box 67"/>
          <p:cNvSpPr txBox="1">
            <a:spLocks noChangeArrowheads="1"/>
          </p:cNvSpPr>
          <p:nvPr/>
        </p:nvSpPr>
        <p:spPr bwMode="auto">
          <a:xfrm>
            <a:off x="1387592" y="849313"/>
            <a:ext cx="49403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 smtClean="0">
                <a:solidFill>
                  <a:srgbClr val="92D050"/>
                </a:solidFill>
                <a:latin typeface="Arial" panose="020B0604020202020204" pitchFamily="34" charset="0"/>
              </a:rPr>
              <a:t>Försvarsmuseer (forts.)</a:t>
            </a:r>
            <a:endParaRPr lang="sv-SE" altLang="sv-SE" dirty="0">
              <a:solidFill>
                <a:srgbClr val="92D05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I SMHA ingår följande </a:t>
            </a:r>
            <a:r>
              <a:rPr lang="sv-SE" altLang="sv-S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museum</a:t>
            </a:r>
            <a:br>
              <a:rPr lang="sv-SE" altLang="sv-S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Gränsförsvarsmuseum Abisko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smtClean="0">
                <a:latin typeface="Arial" panose="020B0604020202020204" pitchFamily="34" charset="0"/>
              </a:rPr>
              <a:t>Victoriafortet </a:t>
            </a:r>
            <a:r>
              <a:rPr lang="sv-SE" altLang="sv-SE" sz="2000" dirty="0">
                <a:latin typeface="Arial" panose="020B0604020202020204" pitchFamily="34" charset="0"/>
              </a:rPr>
              <a:t>Vuollerim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Kalixlinjens museum </a:t>
            </a:r>
            <a:r>
              <a:rPr lang="sv-SE" altLang="sv-SE" sz="2000" dirty="0" smtClean="0">
                <a:latin typeface="Arial" panose="020B0604020202020204" pitchFamily="34" charset="0"/>
              </a:rPr>
              <a:t>Kalix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Försvarsmuseum Boden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smtClean="0">
                <a:latin typeface="Arial" panose="020B0604020202020204" pitchFamily="34" charset="0"/>
              </a:rPr>
              <a:t>Rödbergsfortet </a:t>
            </a:r>
            <a:r>
              <a:rPr lang="sv-SE" altLang="sv-SE" sz="2000" dirty="0">
                <a:latin typeface="Arial" panose="020B0604020202020204" pitchFamily="34" charset="0"/>
              </a:rPr>
              <a:t>Boden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smtClean="0">
                <a:latin typeface="Arial" panose="020B0604020202020204" pitchFamily="34" charset="0"/>
              </a:rPr>
              <a:t>Flygmuseet </a:t>
            </a:r>
            <a:r>
              <a:rPr lang="sv-SE" altLang="sv-SE" sz="2000" dirty="0">
                <a:latin typeface="Arial" panose="020B0604020202020204" pitchFamily="34" charset="0"/>
              </a:rPr>
              <a:t>F 21 Luleå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Hemsö fästning Härnösand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Fästningsmuseum Vaxholm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Arsenalen Strängnäs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Hemvärnsmuseum </a:t>
            </a:r>
            <a:r>
              <a:rPr lang="sv-SE" altLang="sv-SE" sz="2000" dirty="0" err="1">
                <a:latin typeface="Arial" panose="020B0604020202020204" pitchFamily="34" charset="0"/>
              </a:rPr>
              <a:t>Vällinge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Gotlands försvarsmuseum Tingstäde</a:t>
            </a:r>
          </a:p>
        </p:txBody>
      </p:sp>
      <p:sp>
        <p:nvSpPr>
          <p:cNvPr id="14345" name="textruta 1"/>
          <p:cNvSpPr txBox="1">
            <a:spLocks noChangeArrowheads="1"/>
          </p:cNvSpPr>
          <p:nvPr/>
        </p:nvSpPr>
        <p:spPr bwMode="auto">
          <a:xfrm>
            <a:off x="6080746" y="2172752"/>
            <a:ext cx="56578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 err="1"/>
              <a:t>Miliseum</a:t>
            </a:r>
            <a:r>
              <a:rPr lang="sv-SE" altLang="sv-SE" sz="2000" dirty="0"/>
              <a:t> </a:t>
            </a:r>
            <a:r>
              <a:rPr lang="sv-SE" altLang="sv-SE" sz="2000" dirty="0" smtClean="0"/>
              <a:t>Skillingaryd</a:t>
            </a:r>
            <a:endParaRPr lang="sv-SE" altLang="sv-SE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 err="1"/>
              <a:t>Museét</a:t>
            </a:r>
            <a:r>
              <a:rPr lang="sv-SE" altLang="sv-SE" sz="2000" dirty="0"/>
              <a:t> för rörligt kustartilleri </a:t>
            </a:r>
            <a:r>
              <a:rPr lang="sv-SE" altLang="sv-SE" sz="2000" dirty="0" smtClean="0"/>
              <a:t>Karlskrona</a:t>
            </a:r>
            <a:endParaRPr lang="sv-SE" altLang="sv-SE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 smtClean="0"/>
              <a:t>Artillerimuseum </a:t>
            </a:r>
            <a:r>
              <a:rPr lang="sv-SE" altLang="sv-SE" sz="2000" dirty="0"/>
              <a:t>Kristianstad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 err="1" smtClean="0"/>
              <a:t>Garnisions</a:t>
            </a:r>
            <a:r>
              <a:rPr lang="sv-SE" altLang="sv-SE" sz="2000" dirty="0" smtClean="0"/>
              <a:t>- och  Luftvärnsmuseum Halmstad</a:t>
            </a:r>
            <a:endParaRPr lang="sv-SE" altLang="sv-SE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 err="1"/>
              <a:t>Maritiman</a:t>
            </a:r>
            <a:r>
              <a:rPr lang="sv-SE" altLang="sv-SE" sz="2000" dirty="0"/>
              <a:t> Göteborg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 err="1"/>
              <a:t>Aeroseum</a:t>
            </a:r>
            <a:r>
              <a:rPr lang="sv-SE" altLang="sv-SE" sz="2000" dirty="0"/>
              <a:t> Göteborg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/>
              <a:t>Fästningsmuseum Karlsborg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/>
              <a:t>Brigadmuseum Karlstad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/>
              <a:t>Krigsflygfält 16 Brattforsheden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/>
              <a:t>Teknikland Östersund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/>
              <a:t>Skansen </a:t>
            </a:r>
            <a:r>
              <a:rPr lang="sv-SE" altLang="sv-SE" sz="2000" dirty="0" err="1"/>
              <a:t>Klintaberg</a:t>
            </a:r>
            <a:r>
              <a:rPr lang="sv-SE" altLang="sv-SE" sz="2000" dirty="0"/>
              <a:t> </a:t>
            </a:r>
            <a:r>
              <a:rPr lang="sv-SE" altLang="sv-SE" sz="2000" dirty="0" smtClean="0"/>
              <a:t>Östersund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v-SE" altLang="sv-SE" sz="2000" dirty="0" smtClean="0"/>
              <a:t>TELESEUM</a:t>
            </a:r>
            <a:endParaRPr lang="sv-SE" altLang="sv-SE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5365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15367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8" name="Text Box 67"/>
          <p:cNvSpPr txBox="1">
            <a:spLocks noChangeArrowheads="1"/>
          </p:cNvSpPr>
          <p:nvPr/>
        </p:nvSpPr>
        <p:spPr bwMode="auto">
          <a:xfrm>
            <a:off x="1314450" y="553313"/>
            <a:ext cx="10360025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 smtClean="0">
                <a:solidFill>
                  <a:srgbClr val="92D050"/>
                </a:solidFill>
                <a:latin typeface="Arial" panose="020B0604020202020204" pitchFamily="34" charset="0"/>
              </a:rPr>
              <a:t>Försvarsmuseer (forts.)</a:t>
            </a:r>
            <a:endParaRPr lang="sv-SE" altLang="sv-SE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Övriga </a:t>
            </a:r>
            <a:r>
              <a:rPr lang="sv-SE" altLang="sv-SE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museum</a:t>
            </a:r>
            <a:r>
              <a:rPr lang="sv-SE" altLang="sv-SE" sz="2000" dirty="0" smtClean="0">
                <a:latin typeface="Arial" panose="020B0604020202020204" pitchFamily="34" charset="0"/>
              </a:rPr>
              <a:t>, 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Utöver de </a:t>
            </a:r>
            <a:r>
              <a:rPr lang="sv-SE" altLang="sv-SE" sz="2000" dirty="0" smtClean="0">
                <a:latin typeface="Arial" panose="020B0604020202020204" pitchFamily="34" charset="0"/>
              </a:rPr>
              <a:t>museum </a:t>
            </a:r>
            <a:r>
              <a:rPr lang="sv-SE" altLang="sv-SE" sz="2000" dirty="0">
                <a:latin typeface="Arial" panose="020B0604020202020204" pitchFamily="34" charset="0"/>
              </a:rPr>
              <a:t>som ingår i SFHM finns ett antal föreningar o. dyl. som bedriver museum. Med anknytning till flygvapnet kan följande </a:t>
            </a:r>
            <a:r>
              <a:rPr lang="sv-SE" altLang="sv-SE" sz="2000" dirty="0" smtClean="0">
                <a:latin typeface="Arial" panose="020B0604020202020204" pitchFamily="34" charset="0"/>
              </a:rPr>
              <a:t>museum nämnas:</a:t>
            </a:r>
            <a:br>
              <a:rPr lang="sv-SE" altLang="sv-SE" sz="2000" dirty="0" smtClean="0">
                <a:latin typeface="Arial" panose="020B0604020202020204" pitchFamily="34" charset="0"/>
              </a:rPr>
            </a:b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Arboga Robotmuseum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smtClean="0">
                <a:latin typeface="Arial" panose="020B0604020202020204" pitchFamily="34" charset="0"/>
              </a:rPr>
              <a:t>F 7 </a:t>
            </a:r>
            <a:r>
              <a:rPr lang="sv-SE" altLang="sv-SE" sz="2000" dirty="0">
                <a:latin typeface="Arial" panose="020B0604020202020204" pitchFamily="34" charset="0"/>
              </a:rPr>
              <a:t>museum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smtClean="0">
                <a:latin typeface="Arial" panose="020B0604020202020204" pitchFamily="34" charset="0"/>
              </a:rPr>
              <a:t>F 11 museum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err="1" smtClean="0">
                <a:latin typeface="Arial" panose="020B0604020202020204" pitchFamily="34" charset="0"/>
              </a:rPr>
              <a:t>Garnisionsmuseet</a:t>
            </a:r>
            <a:r>
              <a:rPr lang="sv-SE" altLang="sv-SE" sz="2000" dirty="0" smtClean="0">
                <a:latin typeface="Arial" panose="020B0604020202020204" pitchFamily="34" charset="0"/>
              </a:rPr>
              <a:t> </a:t>
            </a:r>
            <a:r>
              <a:rPr lang="sv-SE" altLang="sv-SE" sz="2000" dirty="0">
                <a:latin typeface="Arial" panose="020B0604020202020204" pitchFamily="34" charset="0"/>
              </a:rPr>
              <a:t>på Ärna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Ljungbyheds militärhistoriska museum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RFN museum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err="1">
                <a:latin typeface="Arial" panose="020B0604020202020204" pitchFamily="34" charset="0"/>
              </a:rPr>
              <a:t>Svedinos</a:t>
            </a:r>
            <a:r>
              <a:rPr lang="sv-SE" altLang="sv-SE" sz="2000" dirty="0">
                <a:latin typeface="Arial" panose="020B0604020202020204" pitchFamily="34" charset="0"/>
              </a:rPr>
              <a:t> Bil och Flygmuseum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2000" dirty="0" smtClean="0">
                <a:latin typeface="Arial" panose="020B0604020202020204" pitchFamily="34" charset="0"/>
              </a:rPr>
              <a:t>Söderhamn/F 15 </a:t>
            </a:r>
            <a:r>
              <a:rPr lang="sv-SE" altLang="sv-SE" sz="2000" dirty="0">
                <a:latin typeface="Arial" panose="020B0604020202020204" pitchFamily="34" charset="0"/>
              </a:rPr>
              <a:t>Flygmuseum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Västerås Flygmuseum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Ängelholms Flygmuseum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077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3079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155700" y="1002374"/>
            <a:ext cx="9964737" cy="4756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rgbClr val="92D050"/>
                </a:solidFill>
                <a:latin typeface="Arial" panose="020B0604020202020204" pitchFamily="34" charset="0"/>
              </a:rPr>
              <a:t>FHT bakgrund/uppgift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FHT bildades 1984 i Arboga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Leds av en styrgrupp med ordförande ur försvarsmakten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Arbetet utförs i tre urvalsgrupper, Flyget, Armén och Marinen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Urvalsgrupperna leds av representant ur FMV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Deltagarna i urvalsgrupperna kommer från högkvarteret, FMV, centrala verkstäder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  och industrin mm.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FHT uppgift är idag att: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Dokumentera utrustningar och system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Föreslå de statliga museerna vilken utrustning som bör sparas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Bistå vid sparande av dokumentation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Vara behjälplig vid utställningar mm.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125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127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8" name="Text Box 67"/>
          <p:cNvSpPr txBox="1">
            <a:spLocks noChangeArrowheads="1"/>
          </p:cNvSpPr>
          <p:nvPr/>
        </p:nvSpPr>
        <p:spPr bwMode="auto">
          <a:xfrm>
            <a:off x="1905793" y="1198563"/>
            <a:ext cx="846455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5850" indent="-3429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rgbClr val="92D050"/>
                </a:solidFill>
                <a:latin typeface="Arial" panose="020B0604020202020204" pitchFamily="34" charset="0"/>
              </a:rPr>
              <a:t>Organisation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Leds av styrgrupp under ledning från </a:t>
            </a:r>
            <a:r>
              <a:rPr lang="sv-SE" altLang="sv-SE" sz="2000" dirty="0" smtClean="0">
                <a:latin typeface="Arial" panose="020B0604020202020204" pitchFamily="34" charset="0"/>
              </a:rPr>
              <a:t>Försvarsmakten (FM)</a:t>
            </a:r>
            <a:br>
              <a:rPr lang="sv-SE" altLang="sv-SE" sz="2000" dirty="0" smtClean="0">
                <a:latin typeface="Arial" panose="020B0604020202020204" pitchFamily="34" charset="0"/>
              </a:rPr>
            </a:br>
            <a:r>
              <a:rPr lang="sv-SE" altLang="sv-SE" sz="2000" dirty="0" smtClean="0">
                <a:latin typeface="Arial" panose="020B0604020202020204" pitchFamily="34" charset="0"/>
              </a:rPr>
              <a:t> </a:t>
            </a:r>
            <a:r>
              <a:rPr lang="sv-SE" altLang="sv-SE" sz="2000" dirty="0">
                <a:latin typeface="Arial" panose="020B0604020202020204" pitchFamily="34" charset="0"/>
              </a:rPr>
              <a:t>(Ordf. </a:t>
            </a:r>
            <a:r>
              <a:rPr lang="sv-SE" altLang="sv-SE" sz="2000" dirty="0" smtClean="0">
                <a:latin typeface="Arial" panose="020B0604020202020204" pitchFamily="34" charset="0"/>
              </a:rPr>
              <a:t>Brigadgeneral </a:t>
            </a:r>
            <a:r>
              <a:rPr lang="sv-SE" altLang="sv-SE" sz="2000" dirty="0">
                <a:latin typeface="Arial" panose="020B0604020202020204" pitchFamily="34" charset="0"/>
              </a:rPr>
              <a:t>L Hallin, </a:t>
            </a:r>
            <a:r>
              <a:rPr lang="sv-SE" altLang="sv-SE" sz="2000" dirty="0" smtClean="0">
                <a:latin typeface="Arial" panose="020B0604020202020204" pitchFamily="34" charset="0"/>
              </a:rPr>
              <a:t>Ledningssystemchef </a:t>
            </a:r>
            <a:r>
              <a:rPr lang="sv-SE" altLang="sv-SE" sz="2000" dirty="0">
                <a:latin typeface="Arial" panose="020B0604020202020204" pitchFamily="34" charset="0"/>
              </a:rPr>
              <a:t>FM)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Urvalsgrupp – Flygvapnet Ordf</a:t>
            </a:r>
            <a:r>
              <a:rPr lang="sv-SE" altLang="sv-SE" sz="2000" dirty="0">
                <a:latin typeface="Arial" panose="020B0604020202020204" pitchFamily="34" charset="0"/>
              </a:rPr>
              <a:t>. Lars Selander FMV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Urvalsgrupp – Armén </a:t>
            </a:r>
            <a:r>
              <a:rPr lang="sv-SE" altLang="sv-SE" sz="2000" dirty="0">
                <a:latin typeface="Arial" panose="020B0604020202020204" pitchFamily="34" charset="0"/>
              </a:rPr>
              <a:t>Ordf. Sven Åkerlund FMV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Urvalsgrupp - Marinen </a:t>
            </a:r>
            <a:r>
              <a:rPr lang="sv-SE" altLang="sv-SE" sz="2000" dirty="0">
                <a:latin typeface="Arial" panose="020B0604020202020204" pitchFamily="34" charset="0"/>
              </a:rPr>
              <a:t>Ordf. Torbjörn Karlsson FMV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Representanter från de tre vapenslagsmuseerna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Representant FMV (L. Burström)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Ledamöter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5927" y="148154"/>
            <a:ext cx="11929174" cy="616482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6149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6151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Text Box 67"/>
          <p:cNvSpPr txBox="1">
            <a:spLocks noChangeArrowheads="1"/>
          </p:cNvSpPr>
          <p:nvPr/>
        </p:nvSpPr>
        <p:spPr bwMode="auto">
          <a:xfrm>
            <a:off x="3206750" y="373040"/>
            <a:ext cx="5665788" cy="59093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85850" indent="-3429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rgbClr val="92D050"/>
                </a:solidFill>
                <a:latin typeface="Arial" panose="020B0604020202020204" pitchFamily="34" charset="0"/>
              </a:rPr>
              <a:t>Urvalsgrupp FV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v-SE" altLang="sv-SE" sz="2000" dirty="0" smtClean="0">
                <a:latin typeface="Arial" panose="020B0604020202020204" pitchFamily="34" charset="0"/>
              </a:rPr>
              <a:t>Ordförande </a:t>
            </a:r>
            <a:r>
              <a:rPr lang="sv-SE" altLang="sv-SE" sz="2000" dirty="0">
                <a:latin typeface="Arial" panose="020B0604020202020204" pitchFamily="34" charset="0"/>
              </a:rPr>
              <a:t>Lars Selander FMV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v-SE" altLang="sv-SE" sz="2000" dirty="0" smtClean="0">
                <a:latin typeface="Arial" panose="020B0604020202020204" pitchFamily="34" charset="0"/>
              </a:rPr>
              <a:t>Sekreterare </a:t>
            </a:r>
            <a:r>
              <a:rPr lang="sv-SE" altLang="sv-SE" sz="2000" dirty="0" err="1">
                <a:latin typeface="Arial" panose="020B0604020202020204" pitchFamily="34" charset="0"/>
              </a:rPr>
              <a:t>Hans-Ove</a:t>
            </a:r>
            <a:r>
              <a:rPr lang="sv-SE" altLang="sv-SE" sz="2000" dirty="0">
                <a:latin typeface="Arial" panose="020B0604020202020204" pitchFamily="34" charset="0"/>
              </a:rPr>
              <a:t> Görtz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sv-SE" altLang="sv-SE" sz="2000" dirty="0" smtClean="0">
                <a:latin typeface="Arial" panose="020B0604020202020204" pitchFamily="34" charset="0"/>
              </a:rPr>
              <a:t/>
            </a:r>
            <a:br>
              <a:rPr lang="sv-SE" altLang="sv-SE" sz="2000" dirty="0" smtClean="0">
                <a:latin typeface="Arial" panose="020B0604020202020204" pitchFamily="34" charset="0"/>
              </a:rPr>
            </a:br>
            <a:r>
              <a:rPr lang="sv-SE" altLang="sv-SE" sz="2000" dirty="0" smtClean="0">
                <a:latin typeface="Arial" panose="020B0604020202020204" pitchFamily="34" charset="0"/>
              </a:rPr>
              <a:t>Beredningsgrupp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 err="1">
                <a:latin typeface="Arial" panose="020B0604020202020204" pitchFamily="34" charset="0"/>
              </a:rPr>
              <a:t>Hans-Ove</a:t>
            </a:r>
            <a:r>
              <a:rPr lang="sv-SE" altLang="sv-SE" sz="1800" dirty="0">
                <a:latin typeface="Arial" panose="020B0604020202020204" pitchFamily="34" charset="0"/>
              </a:rPr>
              <a:t> Görtz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Göran Kihlström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John Hubbert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Bengt Olofsson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Hans Bruno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Arne </a:t>
            </a:r>
            <a:r>
              <a:rPr lang="sv-SE" altLang="sv-SE" sz="1800" dirty="0" smtClean="0">
                <a:latin typeface="Arial" panose="020B0604020202020204" pitchFamily="34" charset="0"/>
              </a:rPr>
              <a:t>Larsson</a:t>
            </a:r>
            <a:br>
              <a:rPr lang="sv-SE" altLang="sv-SE" sz="1800" dirty="0" smtClean="0">
                <a:latin typeface="Arial" panose="020B0604020202020204" pitchFamily="34" charset="0"/>
              </a:rPr>
            </a:b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30-tal medlemmar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Två stora möten varje år (vår och höst)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Framtagna dokument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Pågående arbeten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Möjliga arbeten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5927" y="77090"/>
            <a:ext cx="11929175" cy="6164822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7173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7175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Text Box 67"/>
          <p:cNvSpPr txBox="1">
            <a:spLocks noChangeArrowheads="1"/>
          </p:cNvSpPr>
          <p:nvPr/>
        </p:nvSpPr>
        <p:spPr bwMode="auto">
          <a:xfrm>
            <a:off x="1892881" y="947320"/>
            <a:ext cx="8491538" cy="44243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rgbClr val="92D050"/>
                </a:solidFill>
                <a:latin typeface="Arial" panose="020B0604020202020204" pitchFamily="34" charset="0"/>
              </a:rPr>
              <a:t>Urvalsgrupp FV, arbetssätt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</a:t>
            </a:r>
            <a:r>
              <a:rPr lang="sv-SE" altLang="sv-SE" sz="1800" dirty="0">
                <a:latin typeface="Arial" panose="020B0604020202020204" pitchFamily="34" charset="0"/>
              </a:rPr>
              <a:t>Beredningsgruppen träffas ett antal gånger per år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Följer upp pågående arbetsuppgifter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Startar upp arbetsgrupper och enskilda skribenter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Håller kontakt med museer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Bevakar att industrin överlämnar historiskt intressant projektdokumentation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Ser till att dokumentation lämnas till </a:t>
            </a:r>
            <a:r>
              <a:rPr lang="sv-SE" altLang="sv-SE" sz="1800" dirty="0" smtClean="0">
                <a:latin typeface="Arial" panose="020B0604020202020204" pitchFamily="34" charset="0"/>
              </a:rPr>
              <a:t>Krigsarkivet (KrA)</a:t>
            </a: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Ser till att historiskt intressant utrustning överlämnas till Flygvapenmuseum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Bevakar enskilda museers intressen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Sekretessbedömningar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Tryckning och utsändning av dokument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1800" dirty="0">
                <a:latin typeface="Arial" panose="020B0604020202020204" pitchFamily="34" charset="0"/>
              </a:rPr>
              <a:t> Mm.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197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8199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00" name="Text Box 67"/>
          <p:cNvSpPr txBox="1">
            <a:spLocks noChangeArrowheads="1"/>
          </p:cNvSpPr>
          <p:nvPr/>
        </p:nvSpPr>
        <p:spPr bwMode="auto">
          <a:xfrm>
            <a:off x="2082800" y="712656"/>
            <a:ext cx="101092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rgbClr val="92D050"/>
                </a:solidFill>
                <a:latin typeface="Arial" panose="020B0604020202020204" pitchFamily="34" charset="0"/>
              </a:rPr>
              <a:t>Dokumentation och hemsida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800" dirty="0" smtClean="0">
                <a:latin typeface="Arial" panose="020B0604020202020204" pitchFamily="34" charset="0"/>
              </a:rPr>
              <a:t/>
            </a:r>
            <a:br>
              <a:rPr lang="sv-SE" altLang="sv-SE" sz="1800" dirty="0" smtClean="0">
                <a:latin typeface="Arial" panose="020B0604020202020204" pitchFamily="34" charset="0"/>
              </a:rPr>
            </a:br>
            <a:r>
              <a:rPr lang="sv-SE" altLang="sv-SE" sz="1800" dirty="0" smtClean="0">
                <a:latin typeface="Arial" panose="020B0604020202020204" pitchFamily="34" charset="0"/>
              </a:rPr>
              <a:t>Dokumentationsbehov</a:t>
            </a:r>
            <a:r>
              <a:rPr lang="sv-SE" altLang="sv-SE" sz="1800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>
                <a:solidFill>
                  <a:srgbClr val="FFC000"/>
                </a:solidFill>
                <a:latin typeface="Arial" panose="020B0604020202020204" pitchFamily="34" charset="0"/>
              </a:rPr>
              <a:t>Idé</a:t>
            </a:r>
            <a:r>
              <a:rPr lang="sv-SE" altLang="sv-SE" sz="2000" dirty="0">
                <a:latin typeface="Arial" panose="020B0604020202020204" pitchFamily="34" charset="0"/>
              </a:rPr>
              <a:t> – skribent (</a:t>
            </a:r>
            <a:r>
              <a:rPr lang="sv-SE" altLang="sv-SE" sz="2000" dirty="0" smtClean="0">
                <a:latin typeface="Arial" panose="020B0604020202020204" pitchFamily="34" charset="0"/>
              </a:rPr>
              <a:t>ev. arbetsgrupp) </a:t>
            </a:r>
            <a:r>
              <a:rPr lang="sv-SE" altLang="sv-SE" sz="2000" dirty="0">
                <a:latin typeface="Arial" panose="020B0604020202020204" pitchFamily="34" charset="0"/>
              </a:rPr>
              <a:t>– beredningsgrupp FV – FHT styrgrupp;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2000" dirty="0">
                <a:solidFill>
                  <a:srgbClr val="FFC000"/>
                </a:solidFill>
                <a:latin typeface="Arial" panose="020B0604020202020204" pitchFamily="34" charset="0"/>
              </a:rPr>
              <a:t>Genomförande</a:t>
            </a:r>
            <a:r>
              <a:rPr lang="sv-SE" altLang="sv-SE" sz="2000" dirty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analys </a:t>
            </a:r>
            <a:r>
              <a:rPr lang="sv-SE" altLang="sv-SE" sz="2000" dirty="0">
                <a:latin typeface="Arial" panose="020B0604020202020204" pitchFamily="34" charset="0"/>
              </a:rPr>
              <a:t>– form (skrift, film </a:t>
            </a:r>
            <a:r>
              <a:rPr lang="sv-SE" altLang="sv-SE" sz="2000" dirty="0" smtClean="0">
                <a:latin typeface="Arial" panose="020B0604020202020204" pitchFamily="34" charset="0"/>
              </a:rPr>
              <a:t>mm.) 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underlagsframtagning KrA/HKV/FMV/företag/intervjuer 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eget </a:t>
            </a:r>
            <a:r>
              <a:rPr lang="sv-SE" altLang="sv-SE" sz="2000" dirty="0">
                <a:latin typeface="Arial" panose="020B0604020202020204" pitchFamily="34" charset="0"/>
              </a:rPr>
              <a:t>arbete/möten </a:t>
            </a:r>
            <a:r>
              <a:rPr lang="sv-SE" altLang="sv-SE" sz="2000" dirty="0" smtClean="0">
                <a:latin typeface="Arial" panose="020B0604020202020204" pitchFamily="34" charset="0"/>
              </a:rPr>
              <a:t>arbetsgrupp </a:t>
            </a:r>
            <a:r>
              <a:rPr lang="sv-SE" altLang="sv-SE" sz="2000" dirty="0">
                <a:latin typeface="Arial" panose="020B0604020202020204" pitchFamily="34" charset="0"/>
              </a:rPr>
              <a:t>(</a:t>
            </a:r>
            <a:r>
              <a:rPr lang="sv-SE" altLang="sv-SE" sz="2000" dirty="0" smtClean="0">
                <a:latin typeface="Arial" panose="020B0604020202020204" pitchFamily="34" charset="0"/>
              </a:rPr>
              <a:t>cirka </a:t>
            </a:r>
            <a:r>
              <a:rPr lang="sv-SE" altLang="sv-SE" sz="2000" dirty="0">
                <a:latin typeface="Arial" panose="020B0604020202020204" pitchFamily="34" charset="0"/>
              </a:rPr>
              <a:t>2-5 år)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utkast Öppen/Hemlig? </a:t>
            </a:r>
            <a:r>
              <a:rPr lang="sv-SE" altLang="sv-SE" sz="2000" dirty="0">
                <a:latin typeface="Arial" panose="020B0604020202020204" pitchFamily="34" charset="0"/>
              </a:rPr>
              <a:t>– sekretessbedömning FV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slutligt </a:t>
            </a:r>
            <a:r>
              <a:rPr lang="sv-SE" altLang="sv-SE" sz="2000" dirty="0">
                <a:latin typeface="Arial" panose="020B0604020202020204" pitchFamily="34" charset="0"/>
              </a:rPr>
              <a:t>utkast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sekretessbedömning ev. </a:t>
            </a:r>
            <a:r>
              <a:rPr lang="sv-SE" altLang="sv-SE" sz="2000" dirty="0">
                <a:latin typeface="Arial" panose="020B0604020202020204" pitchFamily="34" charset="0"/>
              </a:rPr>
              <a:t>KrA/FMV/HKV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utformning </a:t>
            </a:r>
            <a:r>
              <a:rPr lang="sv-SE" altLang="sv-SE" sz="2000" dirty="0">
                <a:latin typeface="Arial" panose="020B0604020202020204" pitchFamily="34" charset="0"/>
              </a:rPr>
              <a:t>av dokument 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tryckning/framställning ev. </a:t>
            </a:r>
            <a:r>
              <a:rPr lang="sv-SE" altLang="sv-SE" sz="2000" dirty="0">
                <a:latin typeface="Arial" panose="020B0604020202020204" pitchFamily="34" charset="0"/>
              </a:rPr>
              <a:t>(stöd av FMV)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redovisning styrgrupp/FV-grupp 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 smtClean="0">
                <a:latin typeface="Arial" panose="020B0604020202020204" pitchFamily="34" charset="0"/>
              </a:rPr>
              <a:t>utskick </a:t>
            </a:r>
            <a:r>
              <a:rPr lang="sv-SE" altLang="sv-SE" sz="2000" dirty="0">
                <a:latin typeface="Arial" panose="020B0604020202020204" pitchFamily="34" charset="0"/>
              </a:rPr>
              <a:t>(</a:t>
            </a:r>
            <a:r>
              <a:rPr lang="sv-SE" altLang="sv-SE" sz="2000" dirty="0" smtClean="0">
                <a:latin typeface="Arial" panose="020B0604020202020204" pitchFamily="34" charset="0"/>
              </a:rPr>
              <a:t>separat </a:t>
            </a:r>
            <a:r>
              <a:rPr lang="sv-SE" altLang="sv-SE" sz="2000" dirty="0">
                <a:latin typeface="Arial" panose="020B0604020202020204" pitchFamily="34" charset="0"/>
              </a:rPr>
              <a:t>sändlista</a:t>
            </a:r>
            <a:r>
              <a:rPr lang="sv-SE" altLang="sv-SE" sz="2000" dirty="0" smtClean="0">
                <a:latin typeface="Arial" panose="020B0604020202020204" pitchFamily="34" charset="0"/>
              </a:rPr>
              <a:t>)</a:t>
            </a: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2000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9223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224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52450"/>
            <a:ext cx="5076825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5" name="Object 42"/>
          <p:cNvGraphicFramePr>
            <a:graphicFrameLocks noChangeAspect="1"/>
          </p:cNvGraphicFramePr>
          <p:nvPr/>
        </p:nvGraphicFramePr>
        <p:xfrm>
          <a:off x="6557963" y="566738"/>
          <a:ext cx="4287837" cy="55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Image" r:id="rId6" imgW="9130159" imgH="11847619" progId="">
                  <p:embed/>
                </p:oleObj>
              </mc:Choice>
              <mc:Fallback>
                <p:oleObj name="Image" r:id="rId6" imgW="9130159" imgH="11847619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566738"/>
                        <a:ext cx="4287837" cy="556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7" name="Rektangel med rundade hörn 16"/>
          <p:cNvSpPr/>
          <p:nvPr/>
        </p:nvSpPr>
        <p:spPr bwMode="auto">
          <a:xfrm>
            <a:off x="173038" y="106363"/>
            <a:ext cx="11930062" cy="616399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  <p:sp>
        <p:nvSpPr>
          <p:cNvPr id="2" name="textruta 1"/>
          <p:cNvSpPr txBox="1"/>
          <p:nvPr/>
        </p:nvSpPr>
        <p:spPr>
          <a:xfrm>
            <a:off x="3914894" y="153472"/>
            <a:ext cx="495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FHT hemsidas och FV-gruppens ”första”-sidor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8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0245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10247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" name="Text Box 67"/>
          <p:cNvSpPr txBox="1">
            <a:spLocks noChangeArrowheads="1"/>
          </p:cNvSpPr>
          <p:nvPr/>
        </p:nvSpPr>
        <p:spPr bwMode="auto">
          <a:xfrm>
            <a:off x="1887537" y="798513"/>
            <a:ext cx="10493375" cy="44935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rgbClr val="92D050"/>
                </a:solidFill>
                <a:latin typeface="Arial" panose="020B0604020202020204" pitchFamily="34" charset="0"/>
              </a:rPr>
              <a:t>Sekretess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Beredningsgruppen lämnar namnlista till KrA för godkända skribenter och projekt.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Internt sekretessarbete sköts av den enskilde (</a:t>
            </a:r>
            <a:r>
              <a:rPr lang="sv-SE" altLang="sv-SE" sz="2000" dirty="0" smtClean="0">
                <a:latin typeface="Arial" panose="020B0604020202020204" pitchFamily="34" charset="0"/>
              </a:rPr>
              <a:t>dvs. </a:t>
            </a:r>
            <a:r>
              <a:rPr lang="sv-SE" altLang="sv-SE" sz="2000" dirty="0">
                <a:latin typeface="Arial" panose="020B0604020202020204" pitchFamily="34" charset="0"/>
              </a:rPr>
              <a:t>tystnadsförbindelse </a:t>
            </a:r>
            <a:r>
              <a:rPr lang="sv-SE" altLang="sv-SE" sz="2000" dirty="0" smtClean="0">
                <a:latin typeface="Arial" panose="020B0604020202020204" pitchFamily="34" charset="0"/>
              </a:rPr>
              <a:t>m.m. </a:t>
            </a:r>
            <a:r>
              <a:rPr lang="sv-SE" altLang="sv-SE" sz="2000" dirty="0">
                <a:latin typeface="Arial" panose="020B0604020202020204" pitchFamily="34" charset="0"/>
              </a:rPr>
              <a:t>som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  är livslångt).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Behov av sekretessbelagda (</a:t>
            </a:r>
            <a:r>
              <a:rPr lang="sv-SE" altLang="sv-SE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Hemliga/Kvalhemliga</a:t>
            </a:r>
            <a:r>
              <a:rPr lang="sv-SE" altLang="sv-SE" sz="2000" dirty="0" smtClean="0">
                <a:latin typeface="Arial" panose="020B0604020202020204" pitchFamily="34" charset="0"/>
              </a:rPr>
              <a:t>) - handlingar </a:t>
            </a:r>
            <a:r>
              <a:rPr lang="sv-SE" altLang="sv-SE" sz="2000" dirty="0">
                <a:latin typeface="Arial" panose="020B0604020202020204" pitchFamily="34" charset="0"/>
              </a:rPr>
              <a:t>i </a:t>
            </a:r>
            <a:r>
              <a:rPr lang="sv-SE" altLang="sv-SE" sz="2000" dirty="0" smtClean="0">
                <a:latin typeface="Arial" panose="020B0604020202020204" pitchFamily="34" charset="0"/>
              </a:rPr>
              <a:t>t.ex. </a:t>
            </a:r>
            <a:r>
              <a:rPr lang="sv-SE" altLang="sv-SE" sz="2000" dirty="0">
                <a:latin typeface="Arial" panose="020B0604020202020204" pitchFamily="34" charset="0"/>
              </a:rPr>
              <a:t>krigsarkiv </a:t>
            </a:r>
            <a:r>
              <a:rPr lang="sv-SE" altLang="sv-SE" sz="2000" dirty="0" smtClean="0">
                <a:latin typeface="Arial" panose="020B0604020202020204" pitchFamily="34" charset="0"/>
              </a:rPr>
              <a:t>och myndigheter </a:t>
            </a:r>
            <a:r>
              <a:rPr lang="sv-SE" altLang="sv-SE" sz="2000" dirty="0">
                <a:latin typeface="Arial" panose="020B0604020202020204" pitchFamily="34" charset="0"/>
              </a:rPr>
              <a:t>söks </a:t>
            </a:r>
            <a:r>
              <a:rPr lang="sv-SE" altLang="sv-SE" sz="2000" dirty="0" smtClean="0">
                <a:latin typeface="Arial" panose="020B0604020202020204" pitchFamily="34" charset="0"/>
              </a:rPr>
              <a:t>av </a:t>
            </a:r>
            <a:r>
              <a:rPr lang="sv-SE" altLang="sv-SE" sz="2000" dirty="0">
                <a:latin typeface="Arial" panose="020B0604020202020204" pitchFamily="34" charset="0"/>
              </a:rPr>
              <a:t>den enskilde.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Utkast till rapport </a:t>
            </a:r>
            <a:r>
              <a:rPr lang="sv-SE" altLang="sv-SE" sz="2000" dirty="0" smtClean="0">
                <a:latin typeface="Arial" panose="020B0604020202020204" pitchFamily="34" charset="0"/>
              </a:rPr>
              <a:t>m.m. </a:t>
            </a:r>
            <a:r>
              <a:rPr lang="sv-SE" altLang="sv-SE" sz="2000" dirty="0">
                <a:latin typeface="Arial" panose="020B0604020202020204" pitchFamily="34" charset="0"/>
              </a:rPr>
              <a:t>granskas av FHT </a:t>
            </a:r>
            <a:r>
              <a:rPr lang="sv-SE" altLang="sv-SE" sz="2000" dirty="0" smtClean="0">
                <a:latin typeface="Arial" panose="020B0604020202020204" pitchFamily="34" charset="0"/>
              </a:rPr>
              <a:t>FV-grupp </a:t>
            </a:r>
            <a:r>
              <a:rPr lang="sv-SE" altLang="sv-SE" sz="2000" dirty="0">
                <a:latin typeface="Arial" panose="020B0604020202020204" pitchFamily="34" charset="0"/>
              </a:rPr>
              <a:t>utsedda (som samarbetar med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  arkiv/myndigheter).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Slutgranskning i KrA/HKV före spridning. Anges även i rapport</a:t>
            </a:r>
            <a:r>
              <a:rPr lang="sv-SE" altLang="sv-SE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 bwMode="auto">
          <a:xfrm>
            <a:off x="173038" y="106363"/>
            <a:ext cx="11930062" cy="6163999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11269" name="Text Box 46"/>
          <p:cNvSpPr txBox="1">
            <a:spLocks noChangeArrowheads="1"/>
          </p:cNvSpPr>
          <p:nvPr/>
        </p:nvSpPr>
        <p:spPr bwMode="auto">
          <a:xfrm>
            <a:off x="3114675" y="11922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11271" name="Text Box 59"/>
          <p:cNvSpPr txBox="1">
            <a:spLocks noChangeArrowheads="1"/>
          </p:cNvSpPr>
          <p:nvPr/>
        </p:nvSpPr>
        <p:spPr bwMode="auto">
          <a:xfrm>
            <a:off x="6557963" y="2159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sv-SE" altLang="sv-SE" sz="1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Text Box 67"/>
          <p:cNvSpPr txBox="1">
            <a:spLocks noChangeArrowheads="1"/>
          </p:cNvSpPr>
          <p:nvPr/>
        </p:nvSpPr>
        <p:spPr bwMode="auto">
          <a:xfrm>
            <a:off x="3206750" y="1420813"/>
            <a:ext cx="7969250" cy="38115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rgbClr val="92D050"/>
                </a:solidFill>
                <a:latin typeface="Arial" panose="020B0604020202020204" pitchFamily="34" charset="0"/>
              </a:rPr>
              <a:t>Medarbetare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Tekniker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Ingenjörer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Officerare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Ekonomer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sv-SE" altLang="sv-SE" sz="2000" dirty="0">
                <a:latin typeface="Arial" panose="020B0604020202020204" pitchFamily="34" charset="0"/>
              </a:rPr>
              <a:t> Företagsledare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Ideellt arbete (i huvudsak – symboliskt bidrag kan ges)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sv-SE" altLang="sv-SE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v-SE" altLang="sv-SE" sz="2000" dirty="0">
                <a:latin typeface="Arial" panose="020B0604020202020204" pitchFamily="34" charset="0"/>
              </a:rPr>
              <a:t>Materiel, produktions- systemkompetens, sekretessvana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v-SE" altLang="sv-SE" sz="1800" dirty="0"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1169" y="6448816"/>
            <a:ext cx="313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sz="1200" b="1" i="1" dirty="0" smtClean="0"/>
              <a:t>Namn: </a:t>
            </a:r>
            <a:r>
              <a:rPr lang="sv-SE" altLang="sv-SE" sz="1200" b="1" i="1" dirty="0" err="1" smtClean="0"/>
              <a:t>Hans-Ove</a:t>
            </a:r>
            <a:r>
              <a:rPr lang="sv-SE" altLang="sv-SE" sz="1200" b="1" i="1" dirty="0" smtClean="0"/>
              <a:t> </a:t>
            </a:r>
            <a:r>
              <a:rPr lang="sv-SE" altLang="sv-SE" sz="1200" b="1" i="1" dirty="0"/>
              <a:t>Görtz och Arne Larsson 2015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07" y="6333136"/>
            <a:ext cx="529381" cy="402284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8" y="6282350"/>
            <a:ext cx="369075" cy="504616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>
          <a:xfrm>
            <a:off x="3547505" y="6402650"/>
            <a:ext cx="5182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b="1" dirty="0">
                <a:latin typeface="Arial Rounded MT Bold" pitchFamily="34" charset="0"/>
              </a:rPr>
              <a:t>Försvarets Historiska </a:t>
            </a:r>
            <a:r>
              <a:rPr lang="sv-SE" altLang="sv-SE" b="1" dirty="0" smtClean="0">
                <a:latin typeface="Arial Rounded MT Bold" pitchFamily="34" charset="0"/>
              </a:rPr>
              <a:t>Telesamlingar</a:t>
            </a:r>
            <a:endParaRPr lang="sv-SE" altLang="sv-SE" b="1" dirty="0">
              <a:latin typeface="Arial Rounded MT Bold" pitchFamily="34" charset="0"/>
            </a:endParaRP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9344607" y="6444863"/>
            <a:ext cx="105012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 dirty="0" smtClean="0"/>
              <a:t>2015-02-13</a:t>
            </a:r>
            <a:endParaRPr lang="sv-SE" alt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675</Words>
  <Application>Microsoft Office PowerPoint</Application>
  <PresentationFormat>Bredbild</PresentationFormat>
  <Paragraphs>230</Paragraphs>
  <Slides>13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Wingdings</vt:lpstr>
      <vt:lpstr>Office-tema</vt:lpstr>
      <vt:lpstr>Image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Bruno</dc:creator>
  <cp:lastModifiedBy>Hans Bruno</cp:lastModifiedBy>
  <cp:revision>62</cp:revision>
  <dcterms:created xsi:type="dcterms:W3CDTF">2015-02-10T15:21:55Z</dcterms:created>
  <dcterms:modified xsi:type="dcterms:W3CDTF">2015-03-10T10:21:19Z</dcterms:modified>
</cp:coreProperties>
</file>